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7561263" cy="106934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67" autoAdjust="0"/>
    <p:restoredTop sz="94660"/>
  </p:normalViewPr>
  <p:slideViewPr>
    <p:cSldViewPr>
      <p:cViewPr varScale="1">
        <p:scale>
          <a:sx n="40" d="100"/>
          <a:sy n="40" d="100"/>
        </p:scale>
        <p:origin x="2196" y="56"/>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74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1"/>
            <a:ext cx="2945659" cy="497432"/>
          </a:xfrm>
          <a:prstGeom prst="rect">
            <a:avLst/>
          </a:prstGeom>
        </p:spPr>
        <p:txBody>
          <a:bodyPr vert="horz" lIns="91440" tIns="45720" rIns="91440" bIns="45720" rtlCol="0"/>
          <a:lstStyle>
            <a:lvl1pPr algn="r">
              <a:defRPr sz="1200"/>
            </a:lvl1pPr>
          </a:lstStyle>
          <a:p>
            <a:fld id="{EBA5FB3B-8FD0-465E-9DD8-B245CE2CA454}" type="datetimeFigureOut">
              <a:rPr lang="en-GB" smtClean="0"/>
              <a:t>14/02/2024</a:t>
            </a:fld>
            <a:endParaRPr lang="en-GB"/>
          </a:p>
        </p:txBody>
      </p:sp>
      <p:sp>
        <p:nvSpPr>
          <p:cNvPr id="4" name="Slide Image Placeholder 3"/>
          <p:cNvSpPr>
            <a:spLocks noGrp="1" noRot="1" noChangeAspect="1"/>
          </p:cNvSpPr>
          <p:nvPr>
            <p:ph type="sldImg" idx="2"/>
          </p:nvPr>
        </p:nvSpPr>
        <p:spPr>
          <a:xfrm>
            <a:off x="2216150" y="1239838"/>
            <a:ext cx="236537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6360"/>
            <a:ext cx="5438140" cy="391008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206"/>
            <a:ext cx="2945659" cy="4974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9206"/>
            <a:ext cx="2945659" cy="497432"/>
          </a:xfrm>
          <a:prstGeom prst="rect">
            <a:avLst/>
          </a:prstGeom>
        </p:spPr>
        <p:txBody>
          <a:bodyPr vert="horz" lIns="91440" tIns="45720" rIns="91440" bIns="45720" rtlCol="0" anchor="b"/>
          <a:lstStyle>
            <a:lvl1pPr algn="r">
              <a:defRPr sz="1200"/>
            </a:lvl1pPr>
          </a:lstStyle>
          <a:p>
            <a:fld id="{513DCFDF-8483-4EEC-84E9-5C722DEBFE6A}" type="slidenum">
              <a:rPr lang="en-GB" smtClean="0"/>
              <a:t>‹#›</a:t>
            </a:fld>
            <a:endParaRPr lang="en-GB"/>
          </a:p>
        </p:txBody>
      </p:sp>
    </p:spTree>
    <p:extLst>
      <p:ext uri="{BB962C8B-B14F-4D97-AF65-F5344CB8AC3E}">
        <p14:creationId xmlns:p14="http://schemas.microsoft.com/office/powerpoint/2010/main" val="2251231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7095" y="3321886"/>
            <a:ext cx="6427074" cy="2292150"/>
          </a:xfrm>
        </p:spPr>
        <p:txBody>
          <a:bodyPr/>
          <a:lstStyle/>
          <a:p>
            <a:r>
              <a:rPr lang="en-US"/>
              <a:t>Click to edit Master title style</a:t>
            </a:r>
            <a:endParaRPr lang="en-GB"/>
          </a:p>
        </p:txBody>
      </p:sp>
      <p:sp>
        <p:nvSpPr>
          <p:cNvPr id="3" name="Subtitle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5CFB618-332D-42EB-BF79-A8EE466DC033}" type="datetimeFigureOut">
              <a:rPr lang="en-GB" smtClean="0"/>
              <a:t>14/02/2024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40DCD-D7B2-4A06-8001-BEB3FCF7F1F7}" type="slidenum">
              <a:rPr lang="en-GB" smtClean="0"/>
              <a:t>‹#›</a:t>
            </a:fld>
            <a:endParaRPr lang="en-GB"/>
          </a:p>
        </p:txBody>
      </p:sp>
    </p:spTree>
    <p:extLst>
      <p:ext uri="{BB962C8B-B14F-4D97-AF65-F5344CB8AC3E}">
        <p14:creationId xmlns:p14="http://schemas.microsoft.com/office/powerpoint/2010/main" val="2581453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5CFB618-332D-42EB-BF79-A8EE466DC033}" type="datetimeFigureOut">
              <a:rPr lang="en-GB" smtClean="0"/>
              <a:t>14/02/2024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40DCD-D7B2-4A06-8001-BEB3FCF7F1F7}" type="slidenum">
              <a:rPr lang="en-GB" smtClean="0"/>
              <a:t>‹#›</a:t>
            </a:fld>
            <a:endParaRPr lang="en-GB"/>
          </a:p>
        </p:txBody>
      </p:sp>
    </p:spTree>
    <p:extLst>
      <p:ext uri="{BB962C8B-B14F-4D97-AF65-F5344CB8AC3E}">
        <p14:creationId xmlns:p14="http://schemas.microsoft.com/office/powerpoint/2010/main" val="3132904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534133" y="668338"/>
            <a:ext cx="1405923" cy="1422568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12427" y="668338"/>
            <a:ext cx="4095684" cy="142256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5CFB618-332D-42EB-BF79-A8EE466DC033}" type="datetimeFigureOut">
              <a:rPr lang="en-GB" smtClean="0"/>
              <a:t>14/02/2024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40DCD-D7B2-4A06-8001-BEB3FCF7F1F7}" type="slidenum">
              <a:rPr lang="en-GB" smtClean="0"/>
              <a:t>‹#›</a:t>
            </a:fld>
            <a:endParaRPr lang="en-GB"/>
          </a:p>
        </p:txBody>
      </p:sp>
    </p:spTree>
    <p:extLst>
      <p:ext uri="{BB962C8B-B14F-4D97-AF65-F5344CB8AC3E}">
        <p14:creationId xmlns:p14="http://schemas.microsoft.com/office/powerpoint/2010/main" val="34716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5CFB618-332D-42EB-BF79-A8EE466DC033}" type="datetimeFigureOut">
              <a:rPr lang="en-GB" smtClean="0"/>
              <a:t>14/02/2024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40DCD-D7B2-4A06-8001-BEB3FCF7F1F7}" type="slidenum">
              <a:rPr lang="en-GB" smtClean="0"/>
              <a:t>‹#›</a:t>
            </a:fld>
            <a:endParaRPr lang="en-GB"/>
          </a:p>
        </p:txBody>
      </p:sp>
    </p:spTree>
    <p:extLst>
      <p:ext uri="{BB962C8B-B14F-4D97-AF65-F5344CB8AC3E}">
        <p14:creationId xmlns:p14="http://schemas.microsoft.com/office/powerpoint/2010/main" val="3314521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97287" y="6871500"/>
            <a:ext cx="6427074" cy="2123828"/>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97287" y="4532320"/>
            <a:ext cx="6427074" cy="233918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CFB618-332D-42EB-BF79-A8EE466DC033}" type="datetimeFigureOut">
              <a:rPr lang="en-GB" smtClean="0"/>
              <a:t>14/02/2024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40DCD-D7B2-4A06-8001-BEB3FCF7F1F7}" type="slidenum">
              <a:rPr lang="en-GB" smtClean="0"/>
              <a:t>‹#›</a:t>
            </a:fld>
            <a:endParaRPr lang="en-GB"/>
          </a:p>
        </p:txBody>
      </p:sp>
    </p:spTree>
    <p:extLst>
      <p:ext uri="{BB962C8B-B14F-4D97-AF65-F5344CB8AC3E}">
        <p14:creationId xmlns:p14="http://schemas.microsoft.com/office/powerpoint/2010/main" val="1046609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12428" y="3891210"/>
            <a:ext cx="2750147"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188595" y="3891210"/>
            <a:ext cx="2751460"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5CFB618-332D-42EB-BF79-A8EE466DC033}" type="datetimeFigureOut">
              <a:rPr lang="en-GB" smtClean="0"/>
              <a:t>14/02/2024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E40DCD-D7B2-4A06-8001-BEB3FCF7F1F7}" type="slidenum">
              <a:rPr lang="en-GB" smtClean="0"/>
              <a:t>‹#›</a:t>
            </a:fld>
            <a:endParaRPr lang="en-GB"/>
          </a:p>
        </p:txBody>
      </p:sp>
    </p:spTree>
    <p:extLst>
      <p:ext uri="{BB962C8B-B14F-4D97-AF65-F5344CB8AC3E}">
        <p14:creationId xmlns:p14="http://schemas.microsoft.com/office/powerpoint/2010/main" val="228633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78063" y="428232"/>
            <a:ext cx="6805137" cy="1782233"/>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78063" y="2393639"/>
            <a:ext cx="3340871"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78063" y="3391194"/>
            <a:ext cx="3340871"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841017" y="2393639"/>
            <a:ext cx="3342183"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41017" y="3391194"/>
            <a:ext cx="3342183"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5CFB618-332D-42EB-BF79-A8EE466DC033}" type="datetimeFigureOut">
              <a:rPr lang="en-GB" smtClean="0"/>
              <a:t>14/02/2024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0E40DCD-D7B2-4A06-8001-BEB3FCF7F1F7}" type="slidenum">
              <a:rPr lang="en-GB" smtClean="0"/>
              <a:t>‹#›</a:t>
            </a:fld>
            <a:endParaRPr lang="en-GB"/>
          </a:p>
        </p:txBody>
      </p:sp>
    </p:spTree>
    <p:extLst>
      <p:ext uri="{BB962C8B-B14F-4D97-AF65-F5344CB8AC3E}">
        <p14:creationId xmlns:p14="http://schemas.microsoft.com/office/powerpoint/2010/main" val="946361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5CFB618-332D-42EB-BF79-A8EE466DC033}" type="datetimeFigureOut">
              <a:rPr lang="en-GB" smtClean="0"/>
              <a:t>14/02/2024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0E40DCD-D7B2-4A06-8001-BEB3FCF7F1F7}" type="slidenum">
              <a:rPr lang="en-GB" smtClean="0"/>
              <a:t>‹#›</a:t>
            </a:fld>
            <a:endParaRPr lang="en-GB"/>
          </a:p>
        </p:txBody>
      </p:sp>
    </p:spTree>
    <p:extLst>
      <p:ext uri="{BB962C8B-B14F-4D97-AF65-F5344CB8AC3E}">
        <p14:creationId xmlns:p14="http://schemas.microsoft.com/office/powerpoint/2010/main" val="3925138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CFB618-332D-42EB-BF79-A8EE466DC033}" type="datetimeFigureOut">
              <a:rPr lang="en-GB" smtClean="0"/>
              <a:t>14/02/2024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0E40DCD-D7B2-4A06-8001-BEB3FCF7F1F7}" type="slidenum">
              <a:rPr lang="en-GB" smtClean="0"/>
              <a:t>‹#›</a:t>
            </a:fld>
            <a:endParaRPr lang="en-GB"/>
          </a:p>
        </p:txBody>
      </p:sp>
    </p:spTree>
    <p:extLst>
      <p:ext uri="{BB962C8B-B14F-4D97-AF65-F5344CB8AC3E}">
        <p14:creationId xmlns:p14="http://schemas.microsoft.com/office/powerpoint/2010/main" val="3112894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8064" y="425756"/>
            <a:ext cx="2487603" cy="1811937"/>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956244" y="425756"/>
            <a:ext cx="4226956" cy="912652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78064" y="2237694"/>
            <a:ext cx="2487603" cy="73145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CFB618-332D-42EB-BF79-A8EE466DC033}" type="datetimeFigureOut">
              <a:rPr lang="en-GB" smtClean="0"/>
              <a:t>14/02/2024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E40DCD-D7B2-4A06-8001-BEB3FCF7F1F7}" type="slidenum">
              <a:rPr lang="en-GB" smtClean="0"/>
              <a:t>‹#›</a:t>
            </a:fld>
            <a:endParaRPr lang="en-GB"/>
          </a:p>
        </p:txBody>
      </p:sp>
    </p:spTree>
    <p:extLst>
      <p:ext uri="{BB962C8B-B14F-4D97-AF65-F5344CB8AC3E}">
        <p14:creationId xmlns:p14="http://schemas.microsoft.com/office/powerpoint/2010/main" val="2701401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060" y="7485380"/>
            <a:ext cx="4536758" cy="88369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482060" y="955475"/>
            <a:ext cx="4536758" cy="6416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482060" y="8369071"/>
            <a:ext cx="4536758" cy="125498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CFB618-332D-42EB-BF79-A8EE466DC033}" type="datetimeFigureOut">
              <a:rPr lang="en-GB" smtClean="0"/>
              <a:t>14/02/2024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E40DCD-D7B2-4A06-8001-BEB3FCF7F1F7}" type="slidenum">
              <a:rPr lang="en-GB" smtClean="0"/>
              <a:t>‹#›</a:t>
            </a:fld>
            <a:endParaRPr lang="en-GB"/>
          </a:p>
        </p:txBody>
      </p:sp>
    </p:spTree>
    <p:extLst>
      <p:ext uri="{BB962C8B-B14F-4D97-AF65-F5344CB8AC3E}">
        <p14:creationId xmlns:p14="http://schemas.microsoft.com/office/powerpoint/2010/main" val="2978828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8063" y="428232"/>
            <a:ext cx="6805137" cy="178223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78063" y="2495127"/>
            <a:ext cx="6805137" cy="70571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78063" y="9911198"/>
            <a:ext cx="1764295" cy="569325"/>
          </a:xfrm>
          <a:prstGeom prst="rect">
            <a:avLst/>
          </a:prstGeom>
        </p:spPr>
        <p:txBody>
          <a:bodyPr vert="horz" lIns="91440" tIns="45720" rIns="91440" bIns="45720" rtlCol="0" anchor="ctr"/>
          <a:lstStyle>
            <a:lvl1pPr algn="l">
              <a:defRPr sz="1200">
                <a:solidFill>
                  <a:schemeClr val="tx1">
                    <a:tint val="75000"/>
                  </a:schemeClr>
                </a:solidFill>
              </a:defRPr>
            </a:lvl1pPr>
          </a:lstStyle>
          <a:p>
            <a:fld id="{E5CFB618-332D-42EB-BF79-A8EE466DC033}" type="datetimeFigureOut">
              <a:rPr lang="en-GB" smtClean="0"/>
              <a:t>14/02/2024</a:t>
            </a:fld>
            <a:endParaRPr lang="en-GB"/>
          </a:p>
        </p:txBody>
      </p:sp>
      <p:sp>
        <p:nvSpPr>
          <p:cNvPr id="5" name="Footer Placeholder 4"/>
          <p:cNvSpPr>
            <a:spLocks noGrp="1"/>
          </p:cNvSpPr>
          <p:nvPr>
            <p:ph type="ftr" sz="quarter" idx="3"/>
          </p:nvPr>
        </p:nvSpPr>
        <p:spPr>
          <a:xfrm>
            <a:off x="2583432" y="9911198"/>
            <a:ext cx="2394400" cy="5693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418905" y="9911198"/>
            <a:ext cx="1764295" cy="569325"/>
          </a:xfrm>
          <a:prstGeom prst="rect">
            <a:avLst/>
          </a:prstGeom>
        </p:spPr>
        <p:txBody>
          <a:bodyPr vert="horz" lIns="91440" tIns="45720" rIns="91440" bIns="45720" rtlCol="0" anchor="ctr"/>
          <a:lstStyle>
            <a:lvl1pPr algn="r">
              <a:defRPr sz="1200">
                <a:solidFill>
                  <a:schemeClr val="tx1">
                    <a:tint val="75000"/>
                  </a:schemeClr>
                </a:solidFill>
              </a:defRPr>
            </a:lvl1pPr>
          </a:lstStyle>
          <a:p>
            <a:fld id="{A0E40DCD-D7B2-4A06-8001-BEB3FCF7F1F7}" type="slidenum">
              <a:rPr lang="en-GB" smtClean="0"/>
              <a:t>‹#›</a:t>
            </a:fld>
            <a:endParaRPr lang="en-GB"/>
          </a:p>
        </p:txBody>
      </p:sp>
    </p:spTree>
    <p:extLst>
      <p:ext uri="{BB962C8B-B14F-4D97-AF65-F5344CB8AC3E}">
        <p14:creationId xmlns:p14="http://schemas.microsoft.com/office/powerpoint/2010/main" val="22741551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44042" y="1314252"/>
            <a:ext cx="6923037" cy="9121219"/>
            <a:chOff x="293377" y="954212"/>
            <a:chExt cx="6923037" cy="9121219"/>
          </a:xfrm>
        </p:grpSpPr>
        <p:sp>
          <p:nvSpPr>
            <p:cNvPr id="6" name="TextBox 5"/>
            <p:cNvSpPr txBox="1"/>
            <p:nvPr/>
          </p:nvSpPr>
          <p:spPr>
            <a:xfrm>
              <a:off x="334516" y="954212"/>
              <a:ext cx="6840760" cy="523220"/>
            </a:xfrm>
            <a:prstGeom prst="rect">
              <a:avLst/>
            </a:prstGeom>
            <a:noFill/>
          </p:spPr>
          <p:txBody>
            <a:bodyPr wrap="square" rtlCol="0">
              <a:spAutoFit/>
            </a:bodyPr>
            <a:lstStyle/>
            <a:p>
              <a:r>
                <a:rPr lang="en-GB" sz="2800" dirty="0">
                  <a:solidFill>
                    <a:schemeClr val="accent6">
                      <a:lumMod val="50000"/>
                    </a:schemeClr>
                  </a:solidFill>
                  <a:latin typeface="Cambria Math" panose="02040503050406030204" pitchFamily="18" charset="0"/>
                  <a:ea typeface="Cambria Math" panose="02040503050406030204" pitchFamily="18" charset="0"/>
                </a:rPr>
                <a:t>Society &amp; Corporate Golf Day Booking Form</a:t>
              </a:r>
            </a:p>
          </p:txBody>
        </p:sp>
        <p:sp>
          <p:nvSpPr>
            <p:cNvPr id="7" name="TextBox 6"/>
            <p:cNvSpPr txBox="1"/>
            <p:nvPr/>
          </p:nvSpPr>
          <p:spPr>
            <a:xfrm>
              <a:off x="293377" y="1242244"/>
              <a:ext cx="6923037" cy="8833187"/>
            </a:xfrm>
            <a:prstGeom prst="rect">
              <a:avLst/>
            </a:prstGeom>
            <a:noFill/>
            <a:ln>
              <a:noFill/>
            </a:ln>
          </p:spPr>
          <p:txBody>
            <a:bodyPr wrap="square" rtlCol="0">
              <a:spAutoFit/>
            </a:bodyPr>
            <a:lstStyle/>
            <a:p>
              <a:endParaRPr lang="en-GB" sz="1050" dirty="0">
                <a:latin typeface="+mj-lt"/>
              </a:endParaRPr>
            </a:p>
            <a:p>
              <a:r>
                <a:rPr lang="en-GB" sz="1050" dirty="0">
                  <a:latin typeface="+mj-lt"/>
                </a:rPr>
                <a:t>Society/Company Name:………………………………………………………………………………………………………………………………………………….</a:t>
              </a:r>
            </a:p>
            <a:p>
              <a:r>
                <a:rPr lang="en-GB" sz="1050" dirty="0">
                  <a:latin typeface="+mj-lt"/>
                </a:rPr>
                <a:t>Organisers Name</a:t>
              </a:r>
              <a:r>
                <a:rPr lang="en-GB" sz="1100" dirty="0">
                  <a:latin typeface="+mj-lt"/>
                </a:rPr>
                <a:t>:……………………………………………….</a:t>
              </a:r>
              <a:r>
                <a:rPr lang="en-GB" sz="1050" dirty="0">
                  <a:latin typeface="+mj-lt"/>
                </a:rPr>
                <a:t>	</a:t>
              </a:r>
            </a:p>
            <a:p>
              <a:r>
                <a:rPr lang="en-GB" sz="1050" dirty="0">
                  <a:latin typeface="+mj-lt"/>
                </a:rPr>
                <a:t>Telephone No…………………………………………………………………………………</a:t>
              </a:r>
            </a:p>
            <a:p>
              <a:r>
                <a:rPr lang="en-GB" sz="1050" dirty="0">
                  <a:latin typeface="+mj-lt"/>
                </a:rPr>
                <a:t>Address</a:t>
              </a:r>
              <a:r>
                <a:rPr lang="en-GB" sz="1200" dirty="0">
                  <a:latin typeface="+mj-lt"/>
                </a:rPr>
                <a:t>:…………………………………………………………………………………………………………………………………………………………………………………………………………………………………………………………………………………………………………………………..……………………………………………………………………………………………………………………………………………………………...……………………………………………………………………………………………</a:t>
              </a:r>
              <a:r>
                <a:rPr lang="en-GB" sz="1050" dirty="0">
                  <a:latin typeface="+mj-lt"/>
                </a:rPr>
                <a:t>Post Code:………………………………………………………….....</a:t>
              </a:r>
            </a:p>
            <a:p>
              <a:r>
                <a:rPr lang="en-GB" sz="1050" dirty="0">
                  <a:latin typeface="+mj-lt"/>
                </a:rPr>
                <a:t>Email Address: </a:t>
              </a:r>
            </a:p>
            <a:p>
              <a:endParaRPr lang="en-GB" sz="1050" dirty="0">
                <a:latin typeface="+mj-lt"/>
              </a:endParaRPr>
            </a:p>
            <a:p>
              <a:endParaRPr lang="en-GB" sz="1050" dirty="0">
                <a:latin typeface="+mj-lt"/>
              </a:endParaRPr>
            </a:p>
            <a:p>
              <a:r>
                <a:rPr lang="en-GB" sz="1050" dirty="0">
                  <a:latin typeface="+mj-lt"/>
                </a:rPr>
                <a:t>             Tick this box if you are happy for us to contact you with news and offers</a:t>
              </a:r>
            </a:p>
            <a:p>
              <a:r>
                <a:rPr lang="en-GB" sz="1050" dirty="0">
                  <a:latin typeface="+mj-lt"/>
                </a:rPr>
                <a:t>		</a:t>
              </a:r>
            </a:p>
            <a:p>
              <a:r>
                <a:rPr lang="en-GB" sz="1050" dirty="0">
                  <a:latin typeface="+mj-lt"/>
                </a:rPr>
                <a:t>Date Required:	………………………..		No. of Golfers:……………..	Preferred Tee Time A.M………...</a:t>
              </a:r>
            </a:p>
            <a:p>
              <a:r>
                <a:rPr lang="en-GB" sz="1050" dirty="0">
                  <a:latin typeface="+mj-lt"/>
                </a:rPr>
                <a:t>					Preferred Tee Time P.M………….	</a:t>
              </a:r>
            </a:p>
            <a:p>
              <a:r>
                <a:rPr lang="en-GB" sz="1050" dirty="0">
                  <a:latin typeface="+mj-lt"/>
                </a:rPr>
                <a:t> </a:t>
              </a:r>
              <a:r>
                <a:rPr lang="en-GB" sz="1050" b="1" dirty="0">
                  <a:latin typeface="+mj-lt"/>
                </a:rPr>
                <a:t>Golf Green Fees	:		Weekdays:		Weekends:</a:t>
              </a:r>
              <a:endParaRPr lang="en-GB" sz="1050" i="1" dirty="0">
                <a:latin typeface="+mj-lt"/>
              </a:endParaRPr>
            </a:p>
            <a:p>
              <a:r>
                <a:rPr lang="en-GB" sz="1050" i="1" dirty="0">
                  <a:latin typeface="+mj-lt"/>
                </a:rPr>
                <a:t> (Discounts offered for bookings of 20 or more) 	</a:t>
              </a:r>
              <a:r>
                <a:rPr lang="en-GB" sz="1050" i="1">
                  <a:latin typeface="+mj-lt"/>
                </a:rPr>
                <a:t> £27.50 </a:t>
              </a:r>
              <a:r>
                <a:rPr lang="en-GB" sz="1050" i="1" dirty="0">
                  <a:latin typeface="+mj-lt"/>
                </a:rPr>
                <a:t>(18 holes)	   £35.00 (18 Holes)</a:t>
              </a:r>
            </a:p>
            <a:p>
              <a:r>
                <a:rPr lang="en-GB" sz="1050" i="1" dirty="0">
                  <a:latin typeface="+mj-lt"/>
                </a:rPr>
                <a:t>		    	£40.00 (27 holes)	   £45.00 (27 holes)</a:t>
              </a:r>
            </a:p>
            <a:p>
              <a:r>
                <a:rPr lang="en-GB" sz="1050" i="1" dirty="0">
                  <a:latin typeface="+mj-lt"/>
                </a:rPr>
                <a:t>			£50.00 (36 holes)		  </a:t>
              </a:r>
              <a:endParaRPr lang="en-GB" sz="1050" b="1" dirty="0">
                <a:latin typeface="+mj-lt"/>
              </a:endParaRPr>
            </a:p>
            <a:p>
              <a:r>
                <a:rPr lang="en-GB" sz="1050" b="1" dirty="0">
                  <a:latin typeface="+mj-lt"/>
                </a:rPr>
                <a:t>Golfers Light Lunch</a:t>
              </a:r>
              <a:r>
                <a:rPr lang="en-GB" sz="1050" dirty="0">
                  <a:latin typeface="+mj-lt"/>
                </a:rPr>
                <a:t>: </a:t>
              </a:r>
              <a:r>
                <a:rPr lang="en-GB" sz="1050" i="1" dirty="0"/>
                <a:t>(Please complete required selection from the attached menus)</a:t>
              </a:r>
            </a:p>
            <a:p>
              <a:endParaRPr lang="en-GB" sz="500" i="1" dirty="0">
                <a:latin typeface="+mj-lt"/>
              </a:endParaRPr>
            </a:p>
            <a:p>
              <a:r>
                <a:rPr lang="en-GB" sz="1050" b="1" dirty="0">
                  <a:latin typeface="+mj-lt"/>
                </a:rPr>
                <a:t>      ……………………………………………………………………………………………………………………………………………………………………………</a:t>
              </a:r>
            </a:p>
            <a:p>
              <a:endParaRPr lang="en-GB" sz="1050" b="1" dirty="0">
                <a:latin typeface="+mj-lt"/>
              </a:endParaRPr>
            </a:p>
            <a:p>
              <a:r>
                <a:rPr lang="en-GB" sz="1050" b="1" dirty="0">
                  <a:latin typeface="+mj-lt"/>
                </a:rPr>
                <a:t>      ……………………………………………………………………………………………………………………………………………………………………………</a:t>
              </a:r>
            </a:p>
            <a:p>
              <a:endParaRPr lang="en-GB" sz="800" b="1" dirty="0">
                <a:latin typeface="+mj-lt"/>
              </a:endParaRPr>
            </a:p>
            <a:p>
              <a:r>
                <a:rPr lang="en-GB" sz="1050" b="1" dirty="0">
                  <a:latin typeface="+mj-lt"/>
                </a:rPr>
                <a:t>Buffet Selection </a:t>
              </a:r>
              <a:r>
                <a:rPr lang="en-GB" sz="1050" i="1" dirty="0">
                  <a:latin typeface="+mj-lt"/>
                </a:rPr>
                <a:t>(Please complete required selection from the attached menus)</a:t>
              </a:r>
            </a:p>
            <a:p>
              <a:endParaRPr lang="en-GB" sz="500" i="1" dirty="0">
                <a:latin typeface="+mj-lt"/>
              </a:endParaRPr>
            </a:p>
            <a:p>
              <a:r>
                <a:rPr lang="en-GB" sz="1050" b="1" dirty="0"/>
                <a:t>      ……………………………………………………………………………………………………………………………………………………………………………</a:t>
              </a:r>
            </a:p>
            <a:p>
              <a:endParaRPr lang="en-GB" sz="1050" b="1" dirty="0"/>
            </a:p>
            <a:p>
              <a:r>
                <a:rPr lang="en-GB" sz="1050" b="1" dirty="0"/>
                <a:t>      ……………………………………………………………………………………………………………………………………………………………………………</a:t>
              </a:r>
            </a:p>
            <a:p>
              <a:endParaRPr lang="en-GB" sz="800" b="1" dirty="0">
                <a:latin typeface="+mj-lt"/>
              </a:endParaRPr>
            </a:p>
            <a:p>
              <a:r>
                <a:rPr lang="en-GB" sz="1050" b="1" dirty="0">
                  <a:latin typeface="+mj-lt"/>
                </a:rPr>
                <a:t>Evening Meal : </a:t>
              </a:r>
              <a:r>
                <a:rPr lang="en-GB" sz="1050" b="1" dirty="0"/>
                <a:t> </a:t>
              </a:r>
              <a:r>
                <a:rPr lang="en-GB" sz="1050" i="1" dirty="0"/>
                <a:t>(Please complete required selection from the attached menus)</a:t>
              </a:r>
            </a:p>
            <a:p>
              <a:endParaRPr lang="en-GB" sz="500" b="1" i="1" dirty="0">
                <a:latin typeface="+mj-lt"/>
              </a:endParaRPr>
            </a:p>
            <a:p>
              <a:r>
                <a:rPr lang="en-GB" sz="1050" b="1" dirty="0">
                  <a:latin typeface="+mj-lt"/>
                </a:rPr>
                <a:t>Starter:   ………………………………………………………………………...............................................................................................</a:t>
              </a:r>
              <a:endParaRPr lang="en-GB" sz="1050" dirty="0">
                <a:latin typeface="+mj-lt"/>
              </a:endParaRPr>
            </a:p>
            <a:p>
              <a:endParaRPr lang="en-GB" sz="500" i="1" dirty="0">
                <a:latin typeface="+mj-lt"/>
              </a:endParaRPr>
            </a:p>
            <a:p>
              <a:r>
                <a:rPr lang="en-GB" sz="1050" b="1" dirty="0">
                  <a:latin typeface="+mj-lt"/>
                </a:rPr>
                <a:t>Main:      …......................................................................................................................................................................</a:t>
              </a:r>
            </a:p>
            <a:p>
              <a:endParaRPr lang="en-GB" sz="500" b="1" dirty="0">
                <a:latin typeface="+mj-lt"/>
              </a:endParaRPr>
            </a:p>
            <a:p>
              <a:r>
                <a:rPr lang="en-GB" sz="1050" b="1" dirty="0">
                  <a:latin typeface="+mj-lt"/>
                </a:rPr>
                <a:t>Dessert:  …………………………………………………………………………………………………..………………………………………………………………</a:t>
              </a:r>
              <a:endParaRPr lang="en-GB" sz="1050" dirty="0">
                <a:latin typeface="+mj-lt"/>
              </a:endParaRPr>
            </a:p>
            <a:p>
              <a:endParaRPr lang="en-GB" sz="800" b="1" dirty="0">
                <a:latin typeface="+mj-lt"/>
              </a:endParaRPr>
            </a:p>
            <a:p>
              <a:r>
                <a:rPr lang="en-GB" sz="1000" dirty="0">
                  <a:latin typeface="+mj-lt"/>
                </a:rPr>
                <a:t>I confirm that  all participants of the group are bona fide golfers and as the fully authorised representative I undertake and confirm that I will ne responsible on behalf of myself and the group for any breach or failure to observe and of the rules of the club. </a:t>
              </a:r>
            </a:p>
            <a:p>
              <a:pPr algn="ctr"/>
              <a:endParaRPr lang="en-GB" sz="1000" dirty="0">
                <a:latin typeface="+mj-lt"/>
              </a:endParaRPr>
            </a:p>
            <a:p>
              <a:pPr algn="ctr"/>
              <a:r>
                <a:rPr lang="en-GB" sz="1000" dirty="0">
                  <a:latin typeface="+mj-lt"/>
                </a:rPr>
                <a:t>Non-Returnable Deposit of £5.00 per person = £………</a:t>
              </a:r>
            </a:p>
            <a:p>
              <a:pPr algn="ctr"/>
              <a:endParaRPr lang="en-GB" sz="200" dirty="0">
                <a:latin typeface="+mj-lt"/>
              </a:endParaRPr>
            </a:p>
            <a:p>
              <a:pPr algn="ctr"/>
              <a:r>
                <a:rPr lang="en-GB" sz="1000" dirty="0">
                  <a:latin typeface="+mj-lt"/>
                </a:rPr>
                <a:t>Please make cheques payable to Mardyke Valley Golf Club</a:t>
              </a:r>
            </a:p>
            <a:p>
              <a:pPr algn="ctr"/>
              <a:endParaRPr lang="en-GB" sz="200" dirty="0">
                <a:latin typeface="+mj-lt"/>
              </a:endParaRPr>
            </a:p>
            <a:p>
              <a:pPr algn="ctr"/>
              <a:r>
                <a:rPr lang="en-GB" sz="1000" dirty="0">
                  <a:latin typeface="+mj-lt"/>
                </a:rPr>
                <a:t>By signing the below you agree to abide by the club rules and conditions below.</a:t>
              </a:r>
            </a:p>
            <a:p>
              <a:pPr algn="ctr"/>
              <a:endParaRPr lang="en-GB" sz="1000" dirty="0">
                <a:latin typeface="+mj-lt"/>
              </a:endParaRPr>
            </a:p>
            <a:p>
              <a:pPr algn="ctr"/>
              <a:r>
                <a:rPr lang="en-GB" sz="1000" dirty="0"/>
                <a:t>Signed: ……………………………………………….. Date:……………………………………………</a:t>
              </a:r>
            </a:p>
            <a:p>
              <a:endParaRPr lang="en-GB" sz="800" dirty="0">
                <a:latin typeface="+mj-lt"/>
              </a:endParaRPr>
            </a:p>
            <a:p>
              <a:r>
                <a:rPr lang="en-GB" sz="800" i="1" dirty="0">
                  <a:latin typeface="+mj-lt"/>
                </a:rPr>
                <a:t>Terms and Conditions </a:t>
              </a:r>
            </a:p>
            <a:p>
              <a:r>
                <a:rPr lang="en-GB" sz="800" i="1" dirty="0">
                  <a:latin typeface="+mj-lt"/>
                </a:rPr>
                <a:t>A deposit of £5.00 per person must accompany the completed booking form. Full credit for this deposit will be given on your final account. Cancellation of the day , more than 90 days cancellation notice to date  booked , full refund. Between  90 days and 30 days cancellation notice to date 50% refund. Less than 30 days cancellation notice to date No refund.  Payment is required on the day of the event; any request to vary the numbers booked must be notified at least  48 hours prior to the day. The number stated at  this time will be the figure you will be invoiced  for regardless of any short fall in attendance.  All players acknowledge that they enter onto the course or into the clubs premises at their own risk and consent to the risk or loss, damage or injury caused. The club cannot accept and liability for any damage or injury to other persons by visiting players whilst on the clubs property, including damage or injury arising out of negligence. Each player or person is responsible for his or her acts of negligence and the club shall not accept ant liability for any damage or injury to any player or person on the course by any other player or person. There will be no reduction in tariff to cancellation or curtailment as result of inclement weather nor will there be any reduction in tariff by reason of greens or other course maintenance. The company reserves the right to cancel the booking without prior notice. The company will attempt to give as much notice as possible., but in no event shall it be liable for any loss or damage arising from such cancellation. Any deposit or money paid on the  account shall be reimbursed upon such cancellation</a:t>
              </a:r>
            </a:p>
          </p:txBody>
        </p:sp>
        <p:grpSp>
          <p:nvGrpSpPr>
            <p:cNvPr id="8" name="Group 7"/>
            <p:cNvGrpSpPr/>
            <p:nvPr/>
          </p:nvGrpSpPr>
          <p:grpSpPr>
            <a:xfrm>
              <a:off x="1378632" y="2898428"/>
              <a:ext cx="5616624" cy="216024"/>
              <a:chOff x="1476375" y="3042444"/>
              <a:chExt cx="5616624" cy="216024"/>
            </a:xfrm>
          </p:grpSpPr>
          <p:sp>
            <p:nvSpPr>
              <p:cNvPr id="9" name="Rectangle 8"/>
              <p:cNvSpPr/>
              <p:nvPr/>
            </p:nvSpPr>
            <p:spPr>
              <a:xfrm>
                <a:off x="1476375" y="3042444"/>
                <a:ext cx="216024" cy="216024"/>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9"/>
              <p:cNvSpPr/>
              <p:nvPr/>
            </p:nvSpPr>
            <p:spPr>
              <a:xfrm>
                <a:off x="1692399" y="3042444"/>
                <a:ext cx="216024" cy="216024"/>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1908423" y="3042444"/>
                <a:ext cx="216024" cy="216024"/>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2124447" y="3042444"/>
                <a:ext cx="216024" cy="216024"/>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2340471" y="3042444"/>
                <a:ext cx="216024" cy="216024"/>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2556495" y="3042444"/>
                <a:ext cx="216024" cy="216024"/>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2772519" y="3042444"/>
                <a:ext cx="216024" cy="216024"/>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2988543" y="3042444"/>
                <a:ext cx="216024" cy="216024"/>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3204567" y="3042444"/>
                <a:ext cx="216024" cy="216024"/>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a:off x="3420591" y="3042444"/>
                <a:ext cx="216024" cy="216024"/>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p:nvSpPr>
            <p:spPr>
              <a:xfrm>
                <a:off x="3636615" y="3042444"/>
                <a:ext cx="216024" cy="216024"/>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p:cNvSpPr/>
              <p:nvPr/>
            </p:nvSpPr>
            <p:spPr>
              <a:xfrm>
                <a:off x="3852639" y="3042444"/>
                <a:ext cx="216024" cy="216024"/>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p:cNvSpPr/>
              <p:nvPr/>
            </p:nvSpPr>
            <p:spPr>
              <a:xfrm>
                <a:off x="4068663" y="3042444"/>
                <a:ext cx="216024" cy="216024"/>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a:off x="4284687" y="3042444"/>
                <a:ext cx="216024" cy="216024"/>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p:cNvSpPr/>
              <p:nvPr/>
            </p:nvSpPr>
            <p:spPr>
              <a:xfrm>
                <a:off x="4500711" y="3042444"/>
                <a:ext cx="216024" cy="216024"/>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p:cNvSpPr/>
              <p:nvPr/>
            </p:nvSpPr>
            <p:spPr>
              <a:xfrm>
                <a:off x="4716735" y="3042444"/>
                <a:ext cx="216024" cy="216024"/>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p:cNvSpPr/>
              <p:nvPr/>
            </p:nvSpPr>
            <p:spPr>
              <a:xfrm>
                <a:off x="4932759" y="3042444"/>
                <a:ext cx="216024" cy="216024"/>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p:cNvSpPr/>
              <p:nvPr/>
            </p:nvSpPr>
            <p:spPr>
              <a:xfrm>
                <a:off x="5148783" y="3042444"/>
                <a:ext cx="216024" cy="216024"/>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p:cNvSpPr/>
              <p:nvPr/>
            </p:nvSpPr>
            <p:spPr>
              <a:xfrm>
                <a:off x="5364807" y="3042444"/>
                <a:ext cx="216024" cy="216024"/>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p:cNvSpPr/>
              <p:nvPr/>
            </p:nvSpPr>
            <p:spPr>
              <a:xfrm>
                <a:off x="5580831" y="3042444"/>
                <a:ext cx="216024" cy="216024"/>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p:cNvSpPr/>
              <p:nvPr/>
            </p:nvSpPr>
            <p:spPr>
              <a:xfrm>
                <a:off x="5796855" y="3042444"/>
                <a:ext cx="216024" cy="216024"/>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p:cNvSpPr/>
              <p:nvPr/>
            </p:nvSpPr>
            <p:spPr>
              <a:xfrm>
                <a:off x="6012879" y="3042444"/>
                <a:ext cx="216024" cy="216024"/>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30"/>
              <p:cNvSpPr/>
              <p:nvPr/>
            </p:nvSpPr>
            <p:spPr>
              <a:xfrm>
                <a:off x="6228903" y="3042444"/>
                <a:ext cx="216024" cy="216024"/>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p:cNvSpPr/>
              <p:nvPr/>
            </p:nvSpPr>
            <p:spPr>
              <a:xfrm>
                <a:off x="6444927" y="3042444"/>
                <a:ext cx="216024" cy="216024"/>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p:cNvSpPr/>
              <p:nvPr/>
            </p:nvSpPr>
            <p:spPr>
              <a:xfrm>
                <a:off x="6660951" y="3042444"/>
                <a:ext cx="216024" cy="216024"/>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p:cNvSpPr/>
              <p:nvPr/>
            </p:nvSpPr>
            <p:spPr>
              <a:xfrm>
                <a:off x="6876975" y="3042444"/>
                <a:ext cx="216024" cy="216024"/>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pic>
        <p:nvPicPr>
          <p:cNvPr id="3" name="Picture 2">
            <a:extLst>
              <a:ext uri="{FF2B5EF4-FFF2-40B4-BE49-F238E27FC236}">
                <a16:creationId xmlns:a16="http://schemas.microsoft.com/office/drawing/2014/main" id="{0E7744AB-6448-4018-8822-CDB8441DD29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88123" y="541673"/>
            <a:ext cx="700226" cy="700226"/>
          </a:xfrm>
          <a:prstGeom prst="rect">
            <a:avLst/>
          </a:prstGeom>
        </p:spPr>
      </p:pic>
      <p:sp>
        <p:nvSpPr>
          <p:cNvPr id="35" name="Rectangle 34">
            <a:extLst>
              <a:ext uri="{FF2B5EF4-FFF2-40B4-BE49-F238E27FC236}">
                <a16:creationId xmlns:a16="http://schemas.microsoft.com/office/drawing/2014/main" id="{C6D9942A-9620-492A-86A0-687F5B3B5104}"/>
              </a:ext>
            </a:extLst>
          </p:cNvPr>
          <p:cNvSpPr/>
          <p:nvPr/>
        </p:nvSpPr>
        <p:spPr>
          <a:xfrm>
            <a:off x="540271" y="3546500"/>
            <a:ext cx="216024" cy="216024"/>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834083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B4C28-5E50-4BB4-B793-8ABB394A1CCD}"/>
              </a:ext>
            </a:extLst>
          </p:cNvPr>
          <p:cNvSpPr>
            <a:spLocks noGrp="1"/>
          </p:cNvSpPr>
          <p:nvPr>
            <p:ph type="title"/>
          </p:nvPr>
        </p:nvSpPr>
        <p:spPr>
          <a:xfrm>
            <a:off x="378063" y="1070674"/>
            <a:ext cx="6805137" cy="1368152"/>
          </a:xfrm>
        </p:spPr>
        <p:txBody>
          <a:bodyPr>
            <a:normAutofit/>
          </a:bodyPr>
          <a:lstStyle/>
          <a:p>
            <a:r>
              <a:rPr lang="en-GB" sz="2800" b="1" u="sng" dirty="0"/>
              <a:t>Menus:</a:t>
            </a:r>
            <a:endParaRPr lang="en-GB" sz="2800" dirty="0"/>
          </a:p>
        </p:txBody>
      </p:sp>
      <p:sp>
        <p:nvSpPr>
          <p:cNvPr id="3" name="Content Placeholder 2">
            <a:extLst>
              <a:ext uri="{FF2B5EF4-FFF2-40B4-BE49-F238E27FC236}">
                <a16:creationId xmlns:a16="http://schemas.microsoft.com/office/drawing/2014/main" id="{F8F8C8E0-C221-4BFA-ABCF-C84B1BF0B195}"/>
              </a:ext>
            </a:extLst>
          </p:cNvPr>
          <p:cNvSpPr>
            <a:spLocks noGrp="1"/>
          </p:cNvSpPr>
          <p:nvPr>
            <p:ph idx="1"/>
          </p:nvPr>
        </p:nvSpPr>
        <p:spPr>
          <a:xfrm>
            <a:off x="378063" y="2495127"/>
            <a:ext cx="6805137" cy="7388078"/>
          </a:xfrm>
        </p:spPr>
        <p:txBody>
          <a:bodyPr>
            <a:normAutofit fontScale="25000" lnSpcReduction="20000"/>
          </a:bodyPr>
          <a:lstStyle/>
          <a:p>
            <a:pPr marL="0" indent="0">
              <a:buNone/>
            </a:pPr>
            <a:r>
              <a:rPr lang="en-GB" sz="4000" b="1" u="sng" dirty="0"/>
              <a:t>Breakfast:</a:t>
            </a:r>
            <a:endParaRPr lang="en-GB" sz="4000" dirty="0"/>
          </a:p>
          <a:p>
            <a:pPr marL="0" indent="0">
              <a:buNone/>
            </a:pPr>
            <a:r>
              <a:rPr lang="en-GB" sz="4000" b="1" dirty="0"/>
              <a:t> </a:t>
            </a:r>
            <a:endParaRPr lang="en-GB" sz="4000" dirty="0"/>
          </a:p>
          <a:p>
            <a:pPr marL="0" indent="0">
              <a:buNone/>
            </a:pPr>
            <a:r>
              <a:rPr lang="en-GB" sz="4000" dirty="0"/>
              <a:t>Tea, coffee and bacon rolls 					£6.50</a:t>
            </a:r>
          </a:p>
          <a:p>
            <a:pPr marL="0" indent="0">
              <a:buNone/>
            </a:pPr>
            <a:r>
              <a:rPr lang="en-GB" sz="4000" dirty="0"/>
              <a:t> </a:t>
            </a:r>
          </a:p>
          <a:p>
            <a:pPr marL="0" indent="0">
              <a:buNone/>
            </a:pPr>
            <a:r>
              <a:rPr lang="en-GB" sz="4000" dirty="0"/>
              <a:t>Tea, coffee and Mardyke valley breakfast				£8.95 </a:t>
            </a:r>
          </a:p>
          <a:p>
            <a:pPr marL="0" indent="0">
              <a:buNone/>
            </a:pPr>
            <a:r>
              <a:rPr lang="en-GB" sz="4000" dirty="0"/>
              <a:t>One fried egg, two rashers of bacon, one Cumberland sausage</a:t>
            </a:r>
          </a:p>
          <a:p>
            <a:pPr marL="0" indent="0">
              <a:buNone/>
            </a:pPr>
            <a:r>
              <a:rPr lang="en-GB" sz="4000" dirty="0"/>
              <a:t>Beans and Toast</a:t>
            </a:r>
          </a:p>
          <a:p>
            <a:pPr marL="0" indent="0">
              <a:buNone/>
            </a:pPr>
            <a:r>
              <a:rPr lang="en-GB" sz="4000" dirty="0"/>
              <a:t> </a:t>
            </a:r>
          </a:p>
          <a:p>
            <a:pPr marL="0" indent="0">
              <a:buNone/>
            </a:pPr>
            <a:r>
              <a:rPr lang="en-US" sz="4000" dirty="0"/>
              <a:t>Vegetarian Breakfast  					£7.95</a:t>
            </a:r>
            <a:endParaRPr lang="en-GB" sz="4000" dirty="0"/>
          </a:p>
          <a:p>
            <a:pPr marL="0" indent="0">
              <a:buNone/>
            </a:pPr>
            <a:r>
              <a:rPr lang="en-US" sz="4000" dirty="0"/>
              <a:t>Two Fried Eggs, Vegetarian Sausage, Hash Brown, Grilled Tomato, Mushrooms &amp; Baked Beans </a:t>
            </a:r>
          </a:p>
          <a:p>
            <a:pPr marL="0" indent="0">
              <a:buNone/>
            </a:pPr>
            <a:r>
              <a:rPr lang="en-US" sz="4000" dirty="0"/>
              <a:t>served with Two Slices of Toast</a:t>
            </a:r>
            <a:endParaRPr lang="en-GB" sz="4000" dirty="0"/>
          </a:p>
          <a:p>
            <a:pPr marL="0" indent="0">
              <a:buNone/>
            </a:pPr>
            <a:r>
              <a:rPr lang="en-GB" sz="4000" dirty="0"/>
              <a:t> </a:t>
            </a:r>
          </a:p>
          <a:p>
            <a:pPr marL="0" indent="0">
              <a:buNone/>
            </a:pPr>
            <a:r>
              <a:rPr lang="en-GB" sz="4000" dirty="0"/>
              <a:t>Tea, coffee and Full English Breakfast				£10.50</a:t>
            </a:r>
          </a:p>
          <a:p>
            <a:pPr marL="0" indent="0">
              <a:buNone/>
            </a:pPr>
            <a:r>
              <a:rPr lang="en-GB" sz="4000" dirty="0"/>
              <a:t>One fried egg, two rashers of bacon, one Cumberland sausage</a:t>
            </a:r>
          </a:p>
          <a:p>
            <a:pPr marL="0" indent="0">
              <a:buNone/>
            </a:pPr>
            <a:r>
              <a:rPr lang="en-GB" sz="4000" dirty="0"/>
              <a:t>Beans, mushrooms, hash brown and Toast</a:t>
            </a:r>
          </a:p>
          <a:p>
            <a:pPr marL="0" indent="0">
              <a:buNone/>
            </a:pPr>
            <a:r>
              <a:rPr lang="en-GB" sz="4000" dirty="0"/>
              <a:t> </a:t>
            </a:r>
          </a:p>
          <a:p>
            <a:pPr marL="0" indent="0">
              <a:buNone/>
            </a:pPr>
            <a:r>
              <a:rPr lang="en-GB" sz="4000" b="1" u="sng" dirty="0"/>
              <a:t>Main course:</a:t>
            </a:r>
            <a:endParaRPr lang="en-GB" sz="4000" dirty="0"/>
          </a:p>
          <a:p>
            <a:pPr marL="0" indent="0">
              <a:buNone/>
            </a:pPr>
            <a:r>
              <a:rPr lang="en-GB" sz="4000" dirty="0"/>
              <a:t> </a:t>
            </a:r>
          </a:p>
          <a:p>
            <a:pPr marL="0" indent="0">
              <a:buNone/>
            </a:pPr>
            <a:r>
              <a:rPr lang="en-GB" sz="4000" dirty="0"/>
              <a:t>Home cooked Ham, Egg &amp; Chips 					£9.50</a:t>
            </a:r>
          </a:p>
          <a:p>
            <a:pPr marL="0" indent="0">
              <a:buNone/>
            </a:pPr>
            <a:r>
              <a:rPr lang="en-GB" sz="4000" dirty="0"/>
              <a:t>Sausage, Egg &amp; Chips					£9.00</a:t>
            </a:r>
          </a:p>
          <a:p>
            <a:pPr marL="0" indent="0">
              <a:buNone/>
            </a:pPr>
            <a:r>
              <a:rPr lang="en-GB" sz="4000" dirty="0"/>
              <a:t>Ploughman’s Lunch					£9.50</a:t>
            </a:r>
          </a:p>
          <a:p>
            <a:pPr marL="0" indent="0">
              <a:buNone/>
            </a:pPr>
            <a:r>
              <a:rPr lang="en-GB" sz="4000" dirty="0"/>
              <a:t>Homemade Chili Con Carne 					£9.50</a:t>
            </a:r>
          </a:p>
          <a:p>
            <a:pPr marL="0" indent="0">
              <a:buNone/>
            </a:pPr>
            <a:r>
              <a:rPr lang="en-GB" sz="4000" dirty="0"/>
              <a:t>Homemade Curry &amp; Rice 					£9.95</a:t>
            </a:r>
          </a:p>
          <a:p>
            <a:pPr marL="0" indent="0">
              <a:buNone/>
            </a:pPr>
            <a:r>
              <a:rPr lang="en-GB" sz="4000" dirty="0"/>
              <a:t>Sausage &amp; Mash						£9.50</a:t>
            </a:r>
          </a:p>
          <a:p>
            <a:pPr marL="0" indent="0">
              <a:buNone/>
            </a:pPr>
            <a:r>
              <a:rPr lang="en-GB" sz="4000" dirty="0"/>
              <a:t>Homemade Shepherd’s pie					£9.95</a:t>
            </a:r>
          </a:p>
          <a:p>
            <a:pPr marL="0" indent="0">
              <a:buNone/>
            </a:pPr>
            <a:r>
              <a:rPr lang="en-GB" sz="4000" dirty="0"/>
              <a:t>Homemade Cottage pie					£9.95</a:t>
            </a:r>
          </a:p>
          <a:p>
            <a:pPr marL="0" indent="0">
              <a:buNone/>
            </a:pPr>
            <a:r>
              <a:rPr lang="en-GB" sz="4000" dirty="0"/>
              <a:t>Homemade Steak &amp; Ale pie					£12.50</a:t>
            </a:r>
          </a:p>
          <a:p>
            <a:pPr marL="0" indent="0">
              <a:buNone/>
            </a:pPr>
            <a:r>
              <a:rPr lang="en-GB" sz="4000" dirty="0"/>
              <a:t>Chicken &amp; Mushroom pie					£10.50	</a:t>
            </a:r>
          </a:p>
          <a:p>
            <a:pPr marL="0" indent="0">
              <a:buNone/>
            </a:pPr>
            <a:r>
              <a:rPr lang="en-GB" sz="4000" dirty="0"/>
              <a:t>Beer battered Cod, Chips and garden peas 				£14.50</a:t>
            </a:r>
          </a:p>
          <a:p>
            <a:pPr marL="0" indent="0">
              <a:buNone/>
            </a:pPr>
            <a:r>
              <a:rPr lang="en-GB" sz="4000" dirty="0"/>
              <a:t>Chicken Burger and Chips					£10.95	</a:t>
            </a:r>
          </a:p>
          <a:p>
            <a:pPr marL="0" indent="0">
              <a:buNone/>
            </a:pPr>
            <a:r>
              <a:rPr lang="en-GB" sz="4000" dirty="0"/>
              <a:t>8oz Beef Burger and Chips 					£11.95</a:t>
            </a:r>
          </a:p>
          <a:p>
            <a:pPr marL="0" indent="0">
              <a:buNone/>
            </a:pPr>
            <a:r>
              <a:rPr lang="en-GB" sz="4000" dirty="0"/>
              <a:t>					</a:t>
            </a:r>
          </a:p>
          <a:p>
            <a:pPr marL="0" indent="0">
              <a:buNone/>
            </a:pPr>
            <a:r>
              <a:rPr lang="en-GB" sz="4000" dirty="0"/>
              <a:t> 			</a:t>
            </a:r>
          </a:p>
          <a:p>
            <a:pPr marL="0" indent="0">
              <a:buNone/>
            </a:pPr>
            <a:r>
              <a:rPr lang="en-GB" sz="4000" dirty="0"/>
              <a:t> </a:t>
            </a:r>
          </a:p>
          <a:p>
            <a:pPr marL="0" indent="0">
              <a:buNone/>
            </a:pPr>
            <a:r>
              <a:rPr lang="en-GB" sz="4000" b="1" u="sng" dirty="0"/>
              <a:t>Desserts:</a:t>
            </a:r>
            <a:endParaRPr lang="en-GB" sz="4000" dirty="0"/>
          </a:p>
          <a:p>
            <a:pPr marL="0" indent="0">
              <a:buNone/>
            </a:pPr>
            <a:r>
              <a:rPr lang="en-GB" sz="4000" dirty="0"/>
              <a:t> </a:t>
            </a:r>
          </a:p>
          <a:p>
            <a:pPr marL="0" indent="0">
              <a:buNone/>
            </a:pPr>
            <a:r>
              <a:rPr lang="en-GB" sz="4000" dirty="0"/>
              <a:t>Home-made Apple crumble with Custard or Ice Cream			£5.95</a:t>
            </a:r>
          </a:p>
          <a:p>
            <a:pPr marL="0" indent="0">
              <a:buNone/>
            </a:pPr>
            <a:r>
              <a:rPr lang="en-GB" sz="4000" dirty="0"/>
              <a:t> </a:t>
            </a:r>
          </a:p>
          <a:p>
            <a:pPr marL="0" indent="0">
              <a:buNone/>
            </a:pPr>
            <a:r>
              <a:rPr lang="en-GB" sz="4000" dirty="0"/>
              <a:t>Home-made Bread and Butter pudding served Custard			£5.95</a:t>
            </a:r>
          </a:p>
          <a:p>
            <a:pPr marL="0" indent="0">
              <a:buNone/>
            </a:pPr>
            <a:r>
              <a:rPr lang="en-GB" sz="4000" dirty="0"/>
              <a:t> </a:t>
            </a:r>
          </a:p>
          <a:p>
            <a:pPr marL="0" indent="0">
              <a:buNone/>
            </a:pPr>
            <a:r>
              <a:rPr lang="en-GB" sz="4000" dirty="0"/>
              <a:t>Home-made Sticky Toffee Pudding with Ice Cream				£6.95</a:t>
            </a:r>
          </a:p>
          <a:p>
            <a:pPr marL="0" indent="0">
              <a:buNone/>
            </a:pPr>
            <a:r>
              <a:rPr lang="en-GB" sz="4000" dirty="0"/>
              <a:t> </a:t>
            </a:r>
          </a:p>
          <a:p>
            <a:pPr marL="0" indent="0">
              <a:buNone/>
            </a:pPr>
            <a:r>
              <a:rPr lang="en-GB" sz="4000" dirty="0"/>
              <a:t>Vanilla Cheesecake					£5.95</a:t>
            </a:r>
          </a:p>
          <a:p>
            <a:endParaRPr lang="en-GB" dirty="0"/>
          </a:p>
        </p:txBody>
      </p:sp>
      <p:pic>
        <p:nvPicPr>
          <p:cNvPr id="4" name="Picture 3">
            <a:extLst>
              <a:ext uri="{FF2B5EF4-FFF2-40B4-BE49-F238E27FC236}">
                <a16:creationId xmlns:a16="http://schemas.microsoft.com/office/drawing/2014/main" id="{1D9D84BE-CE8F-47C4-B888-050BE57469B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30518" y="522164"/>
            <a:ext cx="700226" cy="700226"/>
          </a:xfrm>
          <a:prstGeom prst="rect">
            <a:avLst/>
          </a:prstGeom>
        </p:spPr>
      </p:pic>
    </p:spTree>
    <p:extLst>
      <p:ext uri="{BB962C8B-B14F-4D97-AF65-F5344CB8AC3E}">
        <p14:creationId xmlns:p14="http://schemas.microsoft.com/office/powerpoint/2010/main" val="10898629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399</TotalTime>
  <Words>945</Words>
  <Application>Microsoft Office PowerPoint</Application>
  <PresentationFormat>Custom</PresentationFormat>
  <Paragraphs>93</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Cambria Math</vt:lpstr>
      <vt:lpstr>Office Theme</vt:lpstr>
      <vt:lpstr>PowerPoint Presentation</vt:lpstr>
      <vt:lpstr>Menus: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Benson</dc:creator>
  <cp:lastModifiedBy>Neel Retief</cp:lastModifiedBy>
  <cp:revision>41</cp:revision>
  <cp:lastPrinted>2023-10-25T11:40:09Z</cp:lastPrinted>
  <dcterms:created xsi:type="dcterms:W3CDTF">2015-01-09T08:46:52Z</dcterms:created>
  <dcterms:modified xsi:type="dcterms:W3CDTF">2024-02-14T11:55:24Z</dcterms:modified>
</cp:coreProperties>
</file>